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7" r:id="rId2"/>
    <p:sldId id="263" r:id="rId3"/>
    <p:sldId id="260" r:id="rId4"/>
    <p:sldId id="264" r:id="rId5"/>
    <p:sldId id="279" r:id="rId6"/>
    <p:sldId id="270" r:id="rId7"/>
    <p:sldId id="266" r:id="rId8"/>
    <p:sldId id="261" r:id="rId9"/>
    <p:sldId id="272" r:id="rId10"/>
    <p:sldId id="269" r:id="rId11"/>
    <p:sldId id="268" r:id="rId12"/>
    <p:sldId id="265" r:id="rId13"/>
    <p:sldId id="267" r:id="rId14"/>
    <p:sldId id="276" r:id="rId15"/>
    <p:sldId id="282" r:id="rId16"/>
    <p:sldId id="280" r:id="rId17"/>
    <p:sldId id="275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74" r:id="rId26"/>
    <p:sldId id="27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27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37:29.865"/>
    </inkml:context>
    <inkml:brush xml:id="br0">
      <inkml:brushProperty name="width" value="0.33333" units="cm"/>
      <inkml:brushProperty name="height" value="0.666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0,'24'0'281,"0"0"-281,0 0 16,0 0-16,0 0 15,0 0 1,0 0-16,24 0 15,0 0-15,0 0 16,0 0-16,-1 0 16,1 0-16,24 0 15,-48 0-15,24 0 16,-24 0-16,0 0 16,0 0-16,0 0 15,24 0-15,-24 0 16,24 0-16,0 0 15,0 0-15,-24 0 16,24 0-16,-1 0 16,-23 0-1,0 0 1,0 0 15,0 0 797,0 0-781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46:14.032"/>
    </inkml:context>
    <inkml:brush xml:id="br0">
      <inkml:brushProperty name="width" value="0.05292" units="cm"/>
      <inkml:brushProperty name="height" value="0.1058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1561 235 0,'0'-24'78,"0"0"-62,-48 0-1,-24 0-15,24 24 16,24-24-16,1 24 16,-25-24-1,0 24-15,-23 0 16,23-24-16,0 24 16,24-24-16,0 24 15,0-24 1,0 24-16,0 0 15,0 0-15,-24 0 16,24 0-16,0 0 16,0 0-16,0 0 15,0 0-15,0 0 16,1 0 0,-1 0-16,-24 0 15,24 0 1,0 0-16,0 0 0,0 0 15,0 0 1,-24 0-16,24 0 16,-24 0-1,25 0-15,-25 0 16,48 24 0,-24-24-16,0 0 15,0 24 1,0-24-16,0 0 15,0 24 1,0-24 0,0 24-16,0 0 15,0-24 1,1 24 0,-1-24-16,24 24 15,-24-24 1,24 24-16,-24 0 15,24 0 1,0 0 15,0 0 16,0 0-31,0 1 15,0-1-15,0 0 15,24 0-15,0 0-1,0-24-15,-1 24 16,1-24-16,-24 24 15,0 0 1,0 0 0,24 0-1,0 0-15,0 0 32,0-24-17,0 0 1,0 23 31,24-23-47,-24 0 15,0 24-15,0-24 16,-1 0 0,1 0-1,0 0-15,0 0 16,0 0-16,0 0 15,0 0-15,24 0 16,-24 0 0,0 0-1,0 0 1,0 0 15,0 0-31,-1-24 16,1 24-16,24 0 15,-24 0-15,24 0 16,-24 0-16,0 0 16,0 0-16,0 0 15,0-23 1,0 23-16,0 0 16,0 0-16,0 0 15,0 0-15,0 0 16,0 0-1,0 0-15,23 0 16,1 0 0,-24 0-16,0 0 15,-1 0-15,1 0 16,0 0 0,0 0-1,-24-24-15,24 24 16,0 0-16,0-24 15,0 0 1,0 0 0,0 0 15,-24 0 16,24 24-47,-24-24 15,0 0 1,24 24 0,-24-24-1,0 0 48,0 0-48,0-1 1,0 1 15,0 0-15,0 0 0,0 0-1,0 0 1,0 0-1,-24 24 32,24-24-31,-24 24 0,0 0-1,0-24 1,0 0 31,0 24-47,0 0 15,24-24-15,-24 24 16,0 0 46,0 0 95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38:38.288"/>
    </inkml:context>
    <inkml:brush xml:id="br0">
      <inkml:brushProperty name="width" value="0.33333" units="cm"/>
      <inkml:brushProperty name="height" value="0.666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0,'48'0'406,"-24"0"-406,0 0 16,0 0 0,0 0 31,0 0-32,0 0-15,0 0 16,0 0 109,0 0-110,-1 0 1,1 0 15,0 0 94,24 0-125,-24 0 16,24 0-16,-24 0 16,0 0-16,0 0 15,0 0 1,0 0 46,0 0-46,0 0-16,0 0 16,0 0 15,0 0 0,0 0-15,0 0 46,0 0-46,0 0-1,0 0 1,0 0 31,0 0-31,0 0-16,-1 0 15,1 0-15,0 0 16,0 0 15,0 0 78,0 0-62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39:36.288"/>
    </inkml:context>
    <inkml:brush xml:id="br0">
      <inkml:brushProperty name="width" value="0.07938" units="cm"/>
      <inkml:brushProperty name="height" value="0.1587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63 0,'0'-24'235,"0"0"-110,24 24-110,0 0 95,0 0-110,0 0 15,0 0-15,0 0 16,0 0-16,0 0 16,0 0 31,0 0-16,0 0-31,0 0 15,0 0 1,0 0 0,-1 0-1,1 0 1,0 0 0,0 0 155,0 0-171,0 0 16,0 0 0,0 0 15,0 0 110,0 0-141,0 0 15,0 0-15,0 0 31,0 0-31,0 0 16,0 0 15,0 0-31,0 0 16,0 0 0,0 0-1,24 0-15,-24 0 16,24 0-16,-24 0 15,-1 0-15,1 0 16,0 0 0,0 0-16,0 0 15,0 0-15,0 24 16,24-24-16,-24 24 16,0-24-16,0 0 15,0 0-15,0 0 31,0 0 1,0 0-17,0 0 1,0 0-16,0 0 16,0 0-1,0 0 32,0 0-31,0 0 109,24 0-125,0 0 15,-25 0 1,1 0-16,0 0 16,0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39:43.288"/>
    </inkml:context>
    <inkml:brush xml:id="br0">
      <inkml:brushProperty name="width" value="0.07938" units="cm"/>
      <inkml:brushProperty name="height" value="0.1587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15 0,'24'0'375,"0"0"-375,0 0 16,0 0-1,0 0 1,0 0 31,0 0-31,0 0-16,0 0 15,0 0-15,0 0 16,0 0-16,0 0 15,0 0-15,-1 0 47,1 0-15,0 0-17,0 0-15,0 0 16,0 0-1,0 0 1,0 0 0,0 0-1,0 0 1,0 0-16,0 0 31,0 0-31,0 0 16,0 0-1,0 0 1,0 0 62,0 0-78,0 0 16,0 0-1,0 0 1,0 0 15,0 0 1,0 0-17,0 0 1,0 0-16,-1 0 15,1 0-15,0 0 16,24 0-16,-24 0 16,0 0-1,0 24-15,0-24 16,0 0 0,0 0 15,0 0-31,0 24 15,0-24 1,0 0 0,0 0-16,0 0 31,0 0-31,0 0 16,0 0 77,0 0-93,0 0 16,0 0-16,0 0 16,0 0-1,0 0 173,0 0-157,-1 0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39:56.794"/>
    </inkml:context>
    <inkml:brush xml:id="br0">
      <inkml:brushProperty name="width" value="0.07938" units="cm"/>
      <inkml:brushProperty name="height" value="0.1587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97 72 0,'48'0'484,"0"0"-468,0 0 0,0 0-16,0 0 0,-24 0 15,0 0-15,0 0 16,0 0 0,0 0-1,0 0-15,0 0 31,-1 0 94,25 0-125,0 0 16,-24 0 0,0 0-1,0 0 95,24 0-95,0 0-15,-24 0 16,24 24-16,0-24 16,-24 0-16,0 24 15,0-24-15,0 0 16,0 0-16,0 24 15,0-24 17,0 0-32,0 0 15,-1 0-15,25 0 16,-24 0-16,24 0 16,-24 24-16,0-24 15,0 0-15,0 0 47,24 0-31,0 0-16,0 0 15,0 0-15,48 0 16,-48 0-16,24 0 16,-25 0-16,-23 0 15,24 0-15,-24 0 16,0 0-1,0 0 48,0 0-47,0 0-16,24 0 15,-24 0-15,24 0 16,-24 0-1,0 0-15,0 0 16,0 0-16,0 0 78,0 0-62,0 0-1,0 0-15,24-24 16,-24 24-16,-1 0 16,1-24-16,0 24 31,-24-24-31,24 24 16,0 0-1,0 0 1,-24-24 187,-48 24-141,-24 0-46,-23-24-16,-1 24 0,0-48 16,48 48-1,0 0-15,24 0 0,0 0 16,0 0-16,0 0 31,0 0-31,-24 0 16,24 0-16,0 0 15,0 0-15,-23 0 16,23 0-16,0 0 16,0 0-16,-24 0 15,24 0-15,0 0 16,-24 0-16,24 0 16,0 0-16,0 0 15,0 0-15,-24 0 16,24 0-16,-24 0 15,24 0-15,0 0 16,0 0 0,0 0-16,0 0 15,0 0 1,-23 0-16,-1 0 16,24 0-1,0 0-15,-24 0 16,24 0-16,-24 0 15,24 0-15,0 0 16,-24 0 0,24 0-16,-24 0 15,0 0 1,24 0-16,0 0 16,0 0-16,0 0 15,0 0-15,0 0 16,0 0-16,1 0 15,-1 0 1,0 0 0,-24 0-1,24 0-15,-24 0 16,0 0-16,24 0 16,0 0-16,0 0 15,0 0-15,0 0 16,-24 0-16,24 0 15,0 0-15,0 0 16,0 0 0,0 0-1,72 0 282,24 0-281,-24 0-1,72 0-15,-72 0 16,0 0-16,0 24 0,-24-24 16,24 0-16,-25 0 15,25 0 1,0 0-16,0 0 16,0 0-16,0 0 15,0 0-15,-24 0 16,0 0-16,0 0 15,0 0-15,24 0 16,0 0-16,24 0 16,47 0-16,-47 0 15,-24 0-15,0 0 16,0 0-16,-24 0 16,0 0-16,0 0 15,0 0-15,24 0 16,0 0-16,0 0 15,48 0-15,-49 0 16,1 0-16,-24 0 16,0 0 15,24 0-31,-24 0 16,0 0-16,0 0 15,0 0-15,0 0 16,0 0-1,0 0 17,0 0-32,0 0 0,0 0 31,0 0-31,0 0 16,0 0-1,0 0 1,24 0-16,-24 0 15,24 0-15,-25 0 16,1 0-16,0 0 16,0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40:03.617"/>
    </inkml:context>
    <inkml:brush xml:id="br0">
      <inkml:brushProperty name="width" value="0.07938" units="cm"/>
      <inkml:brushProperty name="height" value="0.1587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1 151 0,'24'0'157,"0"0"-142,0 0 1,0 0-16,0 0 16,0 0-16,0 0 15,24 0-15,-24 0 16,24 0-16,0 0 15,0 0-15,-24 0 16,24 0-16,-24 0 16,0 0-16,24 0 15,0 0-15,-1 0 16,1-48-16,-24 48 16,24-24-16,-24 24 15,0 0-15,0 0 16,0 0-16,0 0 15,0 0 1,0-24 0,0 24-1,24 0 1,-24 0-16,24 0 16,-24 0-16,24 0 15,-24 0-15,0 0 16,0 0-16,-1 0 15,25 0-15,-24-24 16,0 24-16,48 0 16,-24 0-1,-24 0-15,24 0 16,0 0-16,0 0 16,0 0-16,-24 0 15,24 0-15,0 0 16,0 0-16,-24 0 15,23 0-15,-23 0 16,0 0-16,0 0 16,0 0-1,24 0-15,-24 0 16,24 0-16,-24 0 31,0 0-15,0 24 203,-24 0-188,0 0-16,24 0 1,-24 0 0,0 0-1,0 0 1,24 0 0,-24 0 15,0 0-16,0 0 1,-48-24 78,24 0-79,-24 0 1,24 0-16,-24 0 16,0 0-16,0 0 15,0 0-15,-47 0 16,47 0-16,0 0 16,24 0-16,0 0 15,0 0 1,0 0-1,-24-24 1,0 24-16,0 0 16,24 0-16,-24 0 15,0 0 1,24 0-16,0 0 16,-24 0-1,1 0-15,-1 0 16,0 0-16,0 0 15,-24 0-15,24 0 16,0 0 0,24 0-16,0 0 15,0 0 1,24-24 0,-24 24-16,0 0 15,-24 0-15,24 0 16,0 0-16,0 0 15,0 0 1,24-24-16,-24 24 16,1-24-1,-1 24-15,0 0 16,0 0-16,0 0 16,0-24-16,-24 24 15,24 0-15,0-24 16,24 0 15,-24 24 63,0 0-16,24-24-62,-24 24-16,48 0 93,24 0-77,24 0 0,24 0-16,-48 0 15,-1 0-15,-23 0 16,0 0-16,0 0 15,48 0-15,0 0 16,0 0-16,48 0 16,-24 0-16,-48 0 15,23 0-15,-23 0 16,0 0-16,-24 0 16,0 0-16,24 0 15,-24 0-15,24 0 16,0 0-16,0 0 15,24 0-15,-24 0 16,0 0-16,-24 0 16,0 0-16,0 0 15,-1 0 1,1 0 0,24 0-1,0 0-15,0 0 16,0 0-16,0 0 15,-24 0-15,0 0 32,0 0 30,-48 0 48,0 0-95,-24 0-15,0 0 16,0 0-16,-24 0 15,0 0-15,25 0 16,-1 24-16,24-24 16,-24 0-16,0 48 15,24-48-15,-24 0 16,24 0-16,-24 0 16,0 0-16,0 0 15,0 0-15,-24 0 16,24 0-1,1 0-15,-49 0 16,48 0-16,0 0 16,24 0-16,-24 0 15,24 0-15,0 0 16,0 0-16,0 0 16,0 0-16,-24 0 15,0 0-15,24 0 16,-24 0-16,24 0 15,0 0-15,1 0 16,-1 0-16,0 0 16,0 0-1,-24 0-15,24 0 16,0 0-16,0 0 16,0 0-1,0 0 48,0 0-63,0 0 15,0 0 1,0 0-16,0 0 31,0 0-31,0 0 16,0 0 203,0 0-204,0 0-15,24 24 16,-24-24-16,0 0 15,0 0 32,0 0-31,24 24 0,24-24 468,0 0-453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45:57.153"/>
    </inkml:context>
    <inkml:brush xml:id="br0">
      <inkml:brushProperty name="width" value="0.05292" units="cm"/>
      <inkml:brushProperty name="height" value="0.1058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0 267 0,'24'0'1000,"24"24"-984,-24-24-16,0 0 0,0 0 15,-24 24 1,24-24-16,0 0 16,0 0-1,-24 24 1,24-24-16,0 0 125,0 0-47,0 0-47,0 0-15,0 0 0,0 24-1,0-24 157,0 0-156,0 0-16,0 0 15,0 0 1,0 0 0,-1 0 62,1 0-78,0 0 31,0 0 0,0 0 63,0 0 172,0 0-251,0 0 16,0 0 16,-24-24-31,24 24-16,0 0 16,0 0-1,-24-24 1,24 24 15,-24-24-31,24 24 16,-24-24-1,24 24 1,-24-24 15,24 24-31,-24-24 31,24 0-15,-24 0 31,0 0-16,0 0 0,0 0 1,0 1-1,-24 23-15,24-24-16,-24 24 15,0 0-15,0 0 16,0-24-1,0 24 1,0 0 15,0 0 1,0 0-17,0 0 63,0 0-62,0 0 15,0 0 32,0 0-48,0 0 1,0 0 0,1 0 46,-1 0-31,0 0 1,0 0 14,0 0 17,0 0-32,0 0-15,0 0-1,0 0 32,0 0-31,0 0 62,0 0-62,0 0-1,0 0 63,0 0-46,0 0-17,0 0 17,0 0-17,0 0 79,24 24-78,-24-24-16,24 24 15,0-1 1,-24 1 15,24 0 0,0 0 16,0 0-31,0 0 15,0 0-15,0 0 31,0 0-32,24 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46:04.137"/>
    </inkml:context>
    <inkml:brush xml:id="br0">
      <inkml:brushProperty name="width" value="0.05292" units="cm"/>
      <inkml:brushProperty name="height" value="0.1058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630 16 0,'-24'0'250,"0"0"-235,-24 0-15,24 0 16,0 0-16,0 0 15,0 0 17,0 0-17,0 0 1,0 0 0,1 0-1,-1 0 1,0 0-1,0 0 64,0 0-79,0 0 15,0 0 1,0 0-16,0 0 15,0 0 1,0 0 15,0 0 47,0 0-31,24 24-31,-24 0 15,24 0-15,-24-24-1,24 23 1,0 1 0,0 0-1,0 0 1,0 0 15,0 0-15,0 0 78,0 0 46,0 0-124,0 0-1,0 0 1,0 0 0,0 0 15,0 0 31,0 0-30,0 0-17,24-24 220,0 0-220,0 0-15,24 0 16,-24 0-16,0 0 16,0 0-1,0 0 16,0 0 1,0 0 15,0 0 62,0 0-47,0 0-30,-1 0 30,1 0-31,0 0-31,0 0 16,0 0-16,0 0 31,0 0-15,0 0 0,0 0-16,0 0 15,0 0 1,0 0 15,0 0 16,0 0-16,0 0-15,0 0 62,-24-24-31,24 24-32,-24-24 1,24 24 0,-24-24 15,24 24-31,0 0 31,-24-24-15,0 0 62,24 0-62,-24 0-1,0 0 79,0 0 0,0 0-47,0 0-32,0 0 32,0 0 109,-24 0-93,0 0-48,0 1 1,0-1 15,24 0 1,-24 24-17,0 0 720,0 0-704,0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65217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0-04T12:46:10.393"/>
    </inkml:context>
    <inkml:brush xml:id="br0">
      <inkml:brushProperty name="width" value="0.05292" units="cm"/>
      <inkml:brushProperty name="height" value="0.1058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1224 96 0,'-24'0'516,"0"0"-501,0 0 1,0 0-16,0 0 15,0 0 32,0 0-15,0 0-17,0 0 32,0 0 16,0 0-48,0 0 1,0 0 156,24-24-141,-24 0 94,0 0-94,0 24 32,0 0 46,0 0-109,0 0 16,0 0-1,0 0-15,0 0 16,0 0 0,0 0-1,0 0-15,0 0 16,1 0-1,-1 0 17,0 0 30,0 0-46,0 0-16,0 0 15,0 0 1,0 0 15,0 0-15,0 0 46,0 0-30,0 0-32,0 0 15,0 0-15,0 0 32,0 0-17,0 0 1,0 0 62,0 0-62,0 0 30,0 0 95,0 0 47,24 24-173,0 0 1,0 0-1,-24-24 1,24 24 0,0 0-1,-24-24 1,24 24-16,0 0 31,-24-24 0,24 24 1,0 0-32,0 0 15,0 0 1,0 0 0,0 0-1,24-24 48,0 0-32,0 24-31,0-24 16,0 24-1,0-24 1,0 0-16,0 0 15,0 24-15,0-24 16,0 0 0,0 0-1,0 0-15,0 0 16,-24 24-16,24-24 16,0 23-1,0-23 16,0 0-15,0 0 0,0 0-16,0 24 15,0-24 1,0 0 15,0 24-15,-1-24 15,1 0-15,0 0-16,0 0 15,0 0 1,0 0 0,0 0 46,0 0-46,0 0-1,0 0-15,0 0 32,0 0-17,0 0 1,0-24 15,0 24 16,0 0-31,-24-24-16,24 24 15,-24-23 1,24 23-1,-24-24 1,24 24-16,-24-24 16,24 24-16,-24-24 15,24 24 32,0 0-31,0-24-16,-24 0 15,24 24-15,0-24 16,0 24-16,0-24 16,-1 0-1,1 24-15,-24-24 16,24 0-16,0 0 16,0 24-1,-24-24-15,24 24 16,0 0-1,0-24 1,0 24-16,0 0 31,-72 0 329,24 0-360,0 0 15,0 0 17,0 0-17,0 0-15,0 0 16,0 0 15,24-24-15,-23 24 15,-1 0-15,0-24-1,0 24 16,0 0 32,24-24-16,-24 24-32,0-24 1,0 24-16,24-24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C648-7A36-4AD5-A142-736A1CF6DE66}" type="datetimeFigureOut">
              <a:rPr lang="de-DE" smtClean="0"/>
              <a:t>05.10.2021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51782-B7D6-4003-AD25-85F16AF323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58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BFB31-E43B-47D0-8763-12601195746A}" type="slidenum">
              <a:rPr/>
              <a:pPr/>
              <a:t>10</a:t>
            </a:fld>
            <a:endParaRPr lang="de-DE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4350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BFB31-E43B-47D0-8763-12601195746A}" type="slidenum">
              <a:rPr/>
              <a:pPr/>
              <a:t>11</a:t>
            </a:fld>
            <a:endParaRPr lang="de-DE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65080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9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15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69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88D0D-25C0-4F51-8DED-9F843F346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120" y="3016161"/>
            <a:ext cx="9144000" cy="1980000"/>
          </a:xfrm>
        </p:spPr>
        <p:txBody>
          <a:bodyPr anchor="b" anchorCtr="0"/>
          <a:lstStyle>
            <a:lvl1pPr algn="l">
              <a:lnSpc>
                <a:spcPts val="7500"/>
              </a:lnSpc>
              <a:defRPr sz="6375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5D4646-EA1E-48FD-B381-4595202197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120" y="4973944"/>
            <a:ext cx="9144000" cy="540000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3375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Referent: Max Mustermann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597245B-BA4E-4B92-BDCB-1C5120211A70}"/>
              </a:ext>
            </a:extLst>
          </p:cNvPr>
          <p:cNvSpPr/>
          <p:nvPr/>
        </p:nvSpPr>
        <p:spPr>
          <a:xfrm>
            <a:off x="432000" y="431797"/>
            <a:ext cx="11329200" cy="5328000"/>
          </a:xfrm>
          <a:prstGeom prst="rect">
            <a:avLst/>
          </a:prstGeom>
          <a:noFill/>
          <a:ln w="9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061864E-0FF0-4A62-90F5-A3D2E42F6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84" y="6068146"/>
            <a:ext cx="1076844" cy="528157"/>
          </a:xfrm>
          <a:prstGeom prst="rect">
            <a:avLst/>
          </a:prstGeom>
        </p:spPr>
      </p:pic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C7386E9E-04FF-4253-B9E1-495442897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0000" y="712800"/>
            <a:ext cx="4320000" cy="432000"/>
          </a:xfrm>
        </p:spPr>
        <p:txBody>
          <a:bodyPr/>
          <a:lstStyle>
            <a:lvl1pPr algn="r">
              <a:defRPr sz="3150" spc="0" baseline="0">
                <a:solidFill>
                  <a:schemeClr val="bg1"/>
                </a:solidFill>
                <a:latin typeface="Madera Medium" panose="020B0604020204020204" pitchFamily="34" charset="0"/>
              </a:defRPr>
            </a:lvl1pPr>
          </a:lstStyle>
          <a:p>
            <a:pPr lvl="0"/>
            <a:r>
              <a:rPr lang="de-DE" dirty="0"/>
              <a:t>04. Nov 2019</a:t>
            </a:r>
          </a:p>
        </p:txBody>
      </p:sp>
    </p:spTree>
    <p:extLst>
      <p:ext uri="{BB962C8B-B14F-4D97-AF65-F5344CB8AC3E}">
        <p14:creationId xmlns:p14="http://schemas.microsoft.com/office/powerpoint/2010/main" val="236177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links u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677576-DDFB-4F9F-8112-8CE845C7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304424-C989-4535-AF68-34E5B16C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0" y="6068146"/>
            <a:ext cx="1076842" cy="528157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839ED3A-0231-408A-A154-A79FD84968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119" y="298056"/>
            <a:ext cx="5328000" cy="6030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B7E2356-FD8D-4EDE-81DB-45382D25D6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80880"/>
            <a:ext cx="6096240" cy="5400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66697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677576-DDFB-4F9F-8112-8CE845C7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304424-C989-4535-AF68-34E5B16C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0" y="6068146"/>
            <a:ext cx="1076842" cy="528157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B7E2356-FD8D-4EDE-81DB-45382D25D6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104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58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47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17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66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05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66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04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13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45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57FF4-3586-4E47-8DFD-528C879B78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8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customXml" Target="../ink/ink5.xml"/><Relationship Id="rId18" Type="http://schemas.openxmlformats.org/officeDocument/2006/relationships/image" Target="../media/image31.emf"/><Relationship Id="rId3" Type="http://schemas.openxmlformats.org/officeDocument/2006/relationships/image" Target="../media/image23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8.emf"/><Relationship Id="rId17" Type="http://schemas.openxmlformats.org/officeDocument/2006/relationships/customXml" Target="../ink/ink7.xml"/><Relationship Id="rId2" Type="http://schemas.openxmlformats.org/officeDocument/2006/relationships/image" Target="../media/image22.PNG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11" Type="http://schemas.openxmlformats.org/officeDocument/2006/relationships/customXml" Target="../ink/ink4.xml"/><Relationship Id="rId24" Type="http://schemas.openxmlformats.org/officeDocument/2006/relationships/image" Target="../media/image34.emf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27.emf"/><Relationship Id="rId19" Type="http://schemas.openxmlformats.org/officeDocument/2006/relationships/customXml" Target="../ink/ink8.xml"/><Relationship Id="rId4" Type="http://schemas.openxmlformats.org/officeDocument/2006/relationships/image" Target="../media/image24.emf"/><Relationship Id="rId9" Type="http://schemas.openxmlformats.org/officeDocument/2006/relationships/customXml" Target="../ink/ink3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9A323-BF7F-49B9-8223-36369A1C8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1704974"/>
            <a:ext cx="8524995" cy="220027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Vom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Buch zur digitalen 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Plattform. </a:t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Briefe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an Goethe in den 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/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„PROPYLÄEN.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Goethes </a:t>
            </a:r>
            <a:r>
              <a:rPr lang="de-DE" sz="3200" dirty="0" err="1" smtClean="0">
                <a:solidFill>
                  <a:srgbClr val="0070C0"/>
                </a:solidFill>
                <a:latin typeface="KSW Celeste" panose="02000503070000020003" pitchFamily="2" charset="0"/>
              </a:rPr>
              <a:t>Biographica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“.</a:t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Ein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Werkstattbericht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9FA9E2-FB81-4A1C-915B-7B0E58764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945" y="4874974"/>
            <a:ext cx="9144000" cy="540000"/>
          </a:xfrm>
        </p:spPr>
        <p:txBody>
          <a:bodyPr>
            <a:normAutofit fontScale="25000" lnSpcReduction="20000"/>
          </a:bodyPr>
          <a:lstStyle/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endParaRPr lang="de-DE" dirty="0" smtClean="0">
              <a:solidFill>
                <a:srgbClr val="0070C0"/>
              </a:solidFill>
              <a:latin typeface="Madera Medium" panose="020B0604020204020204" pitchFamily="34" charset="0"/>
            </a:endParaRPr>
          </a:p>
          <a:p>
            <a:pPr algn="r"/>
            <a:r>
              <a:rPr lang="de-DE" sz="64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Hans-Werner Bartz (Mainzer Akademie der Wissenschaften und der Literatur),</a:t>
            </a:r>
          </a:p>
          <a:p>
            <a:pPr algn="r"/>
            <a:r>
              <a:rPr lang="de-DE" sz="64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Jenny </a:t>
            </a:r>
            <a:r>
              <a:rPr lang="de-DE" sz="6400" dirty="0" err="1" smtClean="0">
                <a:solidFill>
                  <a:srgbClr val="0070C0"/>
                </a:solidFill>
                <a:latin typeface="KSW Celeste" panose="02000503070000020003" pitchFamily="2" charset="0"/>
              </a:rPr>
              <a:t>Bryś</a:t>
            </a:r>
            <a:r>
              <a:rPr lang="de-DE" sz="64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 und Christian Hain (Goethe- und Schiller-Archiv, Weimar</a:t>
            </a:r>
            <a:r>
              <a:rPr lang="de-DE" sz="48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)  </a:t>
            </a:r>
            <a:endParaRPr lang="de-DE" sz="4800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81668E-9AD6-4BC9-BF5F-9DCF925AB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rgbClr val="0070C0"/>
                </a:solidFill>
                <a:latin typeface="KSW Celeste" panose="02000503070000020003" pitchFamily="2" charset="0"/>
              </a:rPr>
              <a:t>5</a:t>
            </a:r>
            <a:r>
              <a:rPr lang="de-DE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. Oktober 2021</a:t>
            </a:r>
            <a:endParaRPr lang="de-DE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27919"/>
          <a:stretch/>
        </p:blipFill>
        <p:spPr>
          <a:xfrm>
            <a:off x="0" y="-1"/>
            <a:ext cx="12237743" cy="4325112"/>
          </a:xfrm>
          <a:prstGeom prst="rect">
            <a:avLst/>
          </a:prstGeom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318301" y="4324778"/>
            <a:ext cx="7601139" cy="203157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2775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69200" algn="l" defTabSz="914400" rtl="0" eaLnBrk="1" latinLnBrk="0" hangingPunct="1">
              <a:lnSpc>
                <a:spcPts val="277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000" dirty="0" smtClean="0">
                <a:latin typeface="KSW Celeste" panose="02000503070000020003" pitchFamily="2" charset="0"/>
              </a:rPr>
              <a:t>        PROPYLÄEN</a:t>
            </a:r>
            <a:r>
              <a:rPr lang="de-DE" sz="2000" dirty="0">
                <a:latin typeface="KSW Celeste" panose="02000503070000020003" pitchFamily="2" charset="0"/>
              </a:rPr>
              <a:t>. Forschungsplattform zu Goethes </a:t>
            </a:r>
            <a:r>
              <a:rPr lang="de-DE" sz="2000" dirty="0" err="1">
                <a:latin typeface="KSW Celeste" panose="02000503070000020003" pitchFamily="2" charset="0"/>
              </a:rPr>
              <a:t>Biographica</a:t>
            </a:r>
            <a:r>
              <a:rPr lang="de-DE" sz="3200" noProof="1">
                <a:solidFill>
                  <a:srgbClr val="0070C0"/>
                </a:solidFill>
              </a:rPr>
              <a:t>	</a:t>
            </a:r>
            <a:endParaRPr lang="de-DE" sz="1800" noProof="1" smtClean="0">
              <a:latin typeface="KSW Celeste" panose="02000503070000020003" pitchFamily="2" charset="0"/>
            </a:endParaRP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Goethe Briefe. Historisch-kritische Ausgabe</a:t>
            </a: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Tagebücher. Historisch-kritische Ausgabe</a:t>
            </a: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Briefe an Goethe. Gesamtausgabe in Regestform</a:t>
            </a: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Goethe</a:t>
            </a:r>
            <a:r>
              <a:rPr lang="de-DE" sz="1800" noProof="1">
                <a:latin typeface="KSW Celeste" panose="02000503070000020003" pitchFamily="2" charset="0"/>
              </a:rPr>
              <a:t>. Begegnungen und </a:t>
            </a:r>
            <a:r>
              <a:rPr lang="de-DE" sz="1800" noProof="1" smtClean="0">
                <a:latin typeface="KSW Celeste" panose="02000503070000020003" pitchFamily="2" charset="0"/>
              </a:rPr>
              <a:t>Gespräche</a:t>
            </a:r>
            <a:endParaRPr lang="de-DE" sz="1800" noProof="1">
              <a:latin typeface="KSW Celeste" panose="02000503070000020003" pitchFamily="2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sz="600" noProof="1" smtClean="0">
              <a:solidFill>
                <a:srgbClr val="0070C0"/>
              </a:solidFill>
              <a:latin typeface="Madera Medium" panose="020B06040202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27919"/>
          <a:stretch/>
        </p:blipFill>
        <p:spPr>
          <a:xfrm>
            <a:off x="0" y="0"/>
            <a:ext cx="12237743" cy="4325112"/>
          </a:xfrm>
          <a:prstGeom prst="rect">
            <a:avLst/>
          </a:prstGeom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556085" y="4453449"/>
            <a:ext cx="10473111" cy="203157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2775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69200" algn="l" defTabSz="914400" rtl="0" eaLnBrk="1" latinLnBrk="0" hangingPunct="1">
              <a:lnSpc>
                <a:spcPts val="277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endParaRPr lang="de-DE" sz="3200" dirty="0" smtClean="0"/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4219074" cy="43251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382374" y="0"/>
            <a:ext cx="3424741" cy="43251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9689432" y="0"/>
            <a:ext cx="2548311" cy="43251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2318400" y="4456950"/>
            <a:ext cx="7601139" cy="1745227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2775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69200" algn="l" defTabSz="914400" rtl="0" eaLnBrk="1" latinLnBrk="0" hangingPunct="1">
              <a:lnSpc>
                <a:spcPts val="277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775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75" kern="1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000" dirty="0" smtClean="0">
                <a:latin typeface="KSW Celeste" panose="02000503070000020003" pitchFamily="2" charset="0"/>
              </a:rPr>
              <a:t>        Briefe an Goethe in den PROPYLÄEN</a:t>
            </a:r>
            <a:endParaRPr lang="de-DE" sz="1800" noProof="1" smtClean="0">
              <a:latin typeface="KSW Celeste" panose="02000503070000020003" pitchFamily="2" charset="0"/>
            </a:endParaRP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Regesten und Register</a:t>
            </a: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Transkriptionen</a:t>
            </a:r>
          </a:p>
          <a:p>
            <a:pPr marL="1885950" lvl="3" indent="-285750">
              <a:lnSpc>
                <a:spcPct val="100000"/>
              </a:lnSpc>
            </a:pPr>
            <a:r>
              <a:rPr lang="de-DE" sz="1800" noProof="1" smtClean="0">
                <a:latin typeface="KSW Celeste" panose="02000503070000020003" pitchFamily="2" charset="0"/>
              </a:rPr>
              <a:t>Digitalisate der Briefe</a:t>
            </a:r>
            <a:endParaRPr lang="de-DE" sz="600" noProof="1" smtClean="0">
              <a:solidFill>
                <a:srgbClr val="0070C0"/>
              </a:solidFill>
              <a:latin typeface="Madera Medium" panose="020B0604020204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510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8597"/>
            <a:ext cx="10922000" cy="598260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1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14"/>
          <a:stretch/>
        </p:blipFill>
        <p:spPr>
          <a:xfrm>
            <a:off x="0" y="0"/>
            <a:ext cx="12211460" cy="5772150"/>
          </a:xfrm>
          <a:prstGeom prst="rect">
            <a:avLst/>
          </a:prstGeom>
        </p:spPr>
      </p:pic>
      <p:sp>
        <p:nvSpPr>
          <p:cNvPr id="2" name="Abgerundetes Rechteck 1"/>
          <p:cNvSpPr/>
          <p:nvPr/>
        </p:nvSpPr>
        <p:spPr>
          <a:xfrm>
            <a:off x="996112" y="882763"/>
            <a:ext cx="3756861" cy="188996"/>
          </a:xfrm>
          <a:prstGeom prst="round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996112" y="5449803"/>
            <a:ext cx="2051886" cy="198521"/>
          </a:xfrm>
          <a:prstGeom prst="round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996112" y="4350614"/>
            <a:ext cx="3756861" cy="188996"/>
          </a:xfrm>
          <a:prstGeom prst="round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996113" y="328684"/>
            <a:ext cx="1147012" cy="200902"/>
          </a:xfrm>
          <a:prstGeom prst="round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276600" y="5987018"/>
            <a:ext cx="8784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latin typeface="KSW Celeste" panose="02000503070000020003" pitchFamily="2" charset="0"/>
              </a:rPr>
              <a:t>p</a:t>
            </a:r>
            <a:r>
              <a:rPr lang="de-DE" dirty="0" smtClean="0">
                <a:latin typeface="KSW Celeste" panose="02000503070000020003" pitchFamily="2" charset="0"/>
              </a:rPr>
              <a:t>rojektinternes </a:t>
            </a:r>
            <a:r>
              <a:rPr lang="de-DE" dirty="0" err="1" smtClean="0">
                <a:latin typeface="KSW Celeste" panose="02000503070000020003" pitchFamily="2" charset="0"/>
              </a:rPr>
              <a:t>Tagging</a:t>
            </a:r>
            <a:r>
              <a:rPr lang="de-DE" dirty="0" smtClean="0">
                <a:latin typeface="KSW Celeste" panose="02000503070000020003" pitchFamily="2" charset="0"/>
              </a:rPr>
              <a:t> für die PROPYLÄEN-Plattform</a:t>
            </a:r>
            <a:endParaRPr lang="de-DE" dirty="0">
              <a:latin typeface="KSW Celeste" panose="02000503070000020003" pitchFamily="2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996113" y="3828636"/>
            <a:ext cx="1147012" cy="200902"/>
          </a:xfrm>
          <a:prstGeom prst="roundRect">
            <a:avLst/>
          </a:pr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47725"/>
            <a:ext cx="3886200" cy="4648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847725"/>
            <a:ext cx="3848100" cy="46386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276600" y="5987018"/>
            <a:ext cx="8784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latin typeface="KSW Celeste" panose="02000503070000020003" pitchFamily="2" charset="0"/>
              </a:rPr>
              <a:t>Adam Friedrich </a:t>
            </a:r>
            <a:r>
              <a:rPr lang="de-DE" dirty="0" smtClean="0">
                <a:latin typeface="KSW Celeste" panose="02000503070000020003" pitchFamily="2" charset="0"/>
              </a:rPr>
              <a:t>Oeser an Goethe, Leipzig, 16.1.1777, RA 1/78a+</a:t>
            </a:r>
            <a:endParaRPr lang="de-DE" dirty="0">
              <a:latin typeface="KSW Celeste" panose="02000503070000020003" pitchFamily="2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9A323-BF7F-49B9-8223-36369A1C8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1272209"/>
            <a:ext cx="8524995" cy="4532243"/>
          </a:xfrm>
        </p:spPr>
        <p:txBody>
          <a:bodyPr>
            <a:noAutofit/>
          </a:bodyPr>
          <a:lstStyle/>
          <a:p>
            <a:pPr marL="342900" indent="-342900"/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Book Antiqua" panose="02040602050305030304" pitchFamily="18" charset="0"/>
              </a:rPr>
            </a:br>
            <a:endParaRPr lang="de-DE" sz="3200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81668E-9AD6-4BC9-BF5F-9DCF925AB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9304" y="516836"/>
            <a:ext cx="8050696" cy="490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200" b="1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Die Transkriptionen der Briefe an Goethe</a:t>
            </a:r>
            <a:endParaRPr lang="de-DE" sz="3200" b="1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67200" y="1179444"/>
            <a:ext cx="837537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</a:rPr>
              <a:t>Bereicherung der RA um Transkriptionen &amp;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 </a:t>
            </a:r>
            <a:r>
              <a:rPr lang="de-DE" sz="2000" dirty="0" smtClean="0">
                <a:latin typeface="KSW Celeste" panose="02000503070000020003" pitchFamily="2" charset="0"/>
              </a:rPr>
              <a:t>    </a:t>
            </a:r>
            <a:r>
              <a:rPr lang="de-DE" sz="2000" dirty="0" err="1" smtClean="0">
                <a:latin typeface="KSW Celeste" panose="02000503070000020003" pitchFamily="2" charset="0"/>
              </a:rPr>
              <a:t>Digitalisate</a:t>
            </a:r>
            <a:r>
              <a:rPr lang="de-DE" sz="2000" dirty="0" smtClean="0">
                <a:latin typeface="KSW Celeste" panose="02000503070000020003" pitchFamily="2" charset="0"/>
              </a:rPr>
              <a:t> für Online-Edition (Propyläen)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</a:rPr>
              <a:t>Systematische Arbeit in Zeitscheiben – aktuell 1786-1797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</a:rPr>
              <a:t>Erfassung der Briefe mit TUSTEP (</a:t>
            </a:r>
            <a:r>
              <a:rPr lang="de-DE" sz="2000" dirty="0" err="1" smtClean="0">
                <a:latin typeface="KSW Celeste" panose="02000503070000020003" pitchFamily="2" charset="0"/>
              </a:rPr>
              <a:t>volltext.nam</a:t>
            </a:r>
            <a:r>
              <a:rPr lang="de-DE" sz="2000" dirty="0" smtClean="0">
                <a:latin typeface="KSW Celeste" panose="02000503070000020003" pitchFamily="2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</a:rPr>
              <a:t>Kodierung der Textstrukturen: hybrid: XML/TEI und TUSTEP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</a:rPr>
              <a:t>Vereinfachte Textkonstruktion, reduzierte Auszeichnungen,</a:t>
            </a:r>
          </a:p>
          <a:p>
            <a:r>
              <a:rPr lang="de-DE" sz="2000" dirty="0" smtClean="0">
                <a:latin typeface="KSW Celeste" panose="02000503070000020003" pitchFamily="2" charset="0"/>
              </a:rPr>
              <a:t>     kein textkritischer Apparat</a:t>
            </a:r>
          </a:p>
          <a:p>
            <a:r>
              <a:rPr lang="de-DE" sz="2000" dirty="0" smtClean="0">
                <a:latin typeface="KSW Celeste" panose="02000503070000020003" pitchFamily="2" charset="0"/>
              </a:rPr>
              <a:t> </a:t>
            </a:r>
            <a:r>
              <a:rPr lang="de-DE" sz="2000" dirty="0" smtClean="0">
                <a:latin typeface="KSW Celeste" panose="02000503070000020003" pitchFamily="2" charset="0"/>
                <a:cs typeface="Arial" panose="020B0604020202020204" pitchFamily="34" charset="0"/>
              </a:rPr>
              <a:t>→ gut lesbarer, vom Schreiber intendierter Text,</a:t>
            </a:r>
          </a:p>
          <a:p>
            <a:r>
              <a:rPr lang="de-DE" sz="2000" dirty="0">
                <a:latin typeface="KSW Celeste" panose="02000503070000020003" pitchFamily="2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KSW Celeste" panose="02000503070000020003" pitchFamily="2" charset="0"/>
                <a:cs typeface="Arial" panose="020B0604020202020204" pitchFamily="34" charset="0"/>
              </a:rPr>
              <a:t>     keine Nachbildung der Handschrift</a:t>
            </a:r>
          </a:p>
          <a:p>
            <a:endParaRPr lang="de-DE" sz="2000" dirty="0" smtClean="0">
              <a:latin typeface="KSW Celeste" panose="02000503070000020003" pitchFamily="2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KSW Celeste" panose="02000503070000020003" pitchFamily="2" charset="0"/>
                <a:cs typeface="Arial" panose="020B0604020202020204" pitchFamily="34" charset="0"/>
              </a:rPr>
              <a:t>vgl. zu Textgrundlage, Textgestaltung und Richtlinien</a:t>
            </a:r>
          </a:p>
          <a:p>
            <a:r>
              <a:rPr lang="de-DE" sz="2000" dirty="0">
                <a:latin typeface="KSW Celeste" panose="02000503070000020003" pitchFamily="2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KSW Celeste" panose="02000503070000020003" pitchFamily="2" charset="0"/>
                <a:cs typeface="Arial" panose="020B0604020202020204" pitchFamily="34" charset="0"/>
              </a:rPr>
              <a:t>    der Online-Edition:</a:t>
            </a:r>
          </a:p>
          <a:p>
            <a:r>
              <a:rPr lang="de-DE" sz="2000" dirty="0">
                <a:latin typeface="KSW Celeste" panose="02000503070000020003" pitchFamily="2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KSW Celeste" panose="02000503070000020003" pitchFamily="2" charset="0"/>
                <a:cs typeface="Arial" panose="020B0604020202020204" pitchFamily="34" charset="0"/>
              </a:rPr>
              <a:t>    </a:t>
            </a:r>
            <a:r>
              <a:rPr lang="de-DE" sz="2000" i="1" dirty="0" smtClean="0">
                <a:solidFill>
                  <a:srgbClr val="00B0F0"/>
                </a:solidFill>
                <a:latin typeface="KSW Celeste" panose="02000503070000020003" pitchFamily="2" charset="0"/>
              </a:rPr>
              <a:t>http</a:t>
            </a:r>
            <a:r>
              <a:rPr lang="de-DE" sz="2000" i="1" dirty="0">
                <a:solidFill>
                  <a:srgbClr val="00B0F0"/>
                </a:solidFill>
                <a:latin typeface="KSW Celeste" panose="02000503070000020003" pitchFamily="2" charset="0"/>
              </a:rPr>
              <a:t>://www.denkstroeme.de/heft-22/s_59-72_brys-haefner</a:t>
            </a:r>
            <a:endParaRPr lang="de-DE" sz="2000" dirty="0">
              <a:solidFill>
                <a:srgbClr val="00B0F0"/>
              </a:solidFill>
              <a:latin typeface="KSW Celeste" panose="02000503070000020003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de-DE" dirty="0" smtClean="0">
              <a:solidFill>
                <a:srgbClr val="0070C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34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27" y="3337589"/>
            <a:ext cx="6749562" cy="352041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50" y="438707"/>
            <a:ext cx="6202973" cy="2881772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19808" y="455817"/>
            <a:ext cx="4317023" cy="55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83" y="140678"/>
            <a:ext cx="4476007" cy="578566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105895" y="0"/>
            <a:ext cx="670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Transkription des Briefes von A. F. Oeser vom 16.1.1777 (RA 1/78a+)</a:t>
            </a:r>
            <a:endParaRPr lang="de-DE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Freihand 21"/>
              <p14:cNvContentPartPr/>
              <p14:nvPr/>
            </p14:nvContentPartPr>
            <p14:xfrm>
              <a:off x="276018" y="448417"/>
              <a:ext cx="414360" cy="0"/>
            </p14:xfrm>
          </p:contentPart>
        </mc:Choice>
        <mc:Fallback xmlns="">
          <p:pic>
            <p:nvPicPr>
              <p:cNvPr id="22" name="Freihand 2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414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Freihand 25"/>
              <p14:cNvContentPartPr/>
              <p14:nvPr/>
            </p14:nvContentPartPr>
            <p14:xfrm>
              <a:off x="310578" y="5943457"/>
              <a:ext cx="371160" cy="0"/>
            </p14:xfrm>
          </p:contentPart>
        </mc:Choice>
        <mc:Fallback xmlns="">
          <p:pic>
            <p:nvPicPr>
              <p:cNvPr id="26" name="Freihand 2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3711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Freihand 28"/>
              <p14:cNvContentPartPr/>
              <p14:nvPr/>
            </p14:nvContentPartPr>
            <p14:xfrm>
              <a:off x="284658" y="3082897"/>
              <a:ext cx="612720" cy="24480"/>
            </p14:xfrm>
          </p:contentPart>
        </mc:Choice>
        <mc:Fallback xmlns="">
          <p:pic>
            <p:nvPicPr>
              <p:cNvPr id="29" name="Freihand 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0258" y="3054457"/>
                <a:ext cx="64152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Freihand 29"/>
              <p14:cNvContentPartPr/>
              <p14:nvPr/>
            </p14:nvContentPartPr>
            <p14:xfrm>
              <a:off x="284658" y="5135977"/>
              <a:ext cx="586800" cy="26640"/>
            </p14:xfrm>
          </p:contentPart>
        </mc:Choice>
        <mc:Fallback xmlns="">
          <p:pic>
            <p:nvPicPr>
              <p:cNvPr id="30" name="Freihand 2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0258" y="5107537"/>
                <a:ext cx="61560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Freihand 30"/>
              <p14:cNvContentPartPr/>
              <p14:nvPr/>
            </p14:nvContentPartPr>
            <p14:xfrm>
              <a:off x="5253018" y="517537"/>
              <a:ext cx="915120" cy="70560"/>
            </p14:xfrm>
          </p:contentPart>
        </mc:Choice>
        <mc:Fallback xmlns="">
          <p:pic>
            <p:nvPicPr>
              <p:cNvPr id="31" name="Freihand 3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38978" y="489097"/>
                <a:ext cx="9435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Freihand 31"/>
              <p14:cNvContentPartPr/>
              <p14:nvPr/>
            </p14:nvContentPartPr>
            <p14:xfrm>
              <a:off x="5218458" y="6700177"/>
              <a:ext cx="811800" cy="107280"/>
            </p14:xfrm>
          </p:contentPart>
        </mc:Choice>
        <mc:Fallback xmlns="">
          <p:pic>
            <p:nvPicPr>
              <p:cNvPr id="32" name="Freihand 3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04418" y="6671737"/>
                <a:ext cx="840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9" name="Freihand 48"/>
              <p14:cNvContentPartPr/>
              <p14:nvPr/>
            </p14:nvContentPartPr>
            <p14:xfrm>
              <a:off x="5701938" y="2000017"/>
              <a:ext cx="337320" cy="135720"/>
            </p14:xfrm>
          </p:contentPart>
        </mc:Choice>
        <mc:Fallback xmlns="">
          <p:pic>
            <p:nvPicPr>
              <p:cNvPr id="49" name="Freihand 4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92578" y="1980937"/>
                <a:ext cx="3560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0" name="Freihand 49"/>
              <p14:cNvContentPartPr/>
              <p14:nvPr/>
            </p14:nvContentPartPr>
            <p14:xfrm>
              <a:off x="8968938" y="1995697"/>
              <a:ext cx="305640" cy="176040"/>
            </p14:xfrm>
          </p:contentPart>
        </mc:Choice>
        <mc:Fallback xmlns="">
          <p:pic>
            <p:nvPicPr>
              <p:cNvPr id="50" name="Freihand 4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59578" y="1976617"/>
                <a:ext cx="3243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1" name="Freihand 50"/>
              <p14:cNvContentPartPr/>
              <p14:nvPr/>
            </p14:nvContentPartPr>
            <p14:xfrm>
              <a:off x="6822978" y="1414657"/>
              <a:ext cx="526680" cy="181800"/>
            </p14:xfrm>
          </p:contentPart>
        </mc:Choice>
        <mc:Fallback xmlns="">
          <p:pic>
            <p:nvPicPr>
              <p:cNvPr id="51" name="Freihand 5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13618" y="1395577"/>
                <a:ext cx="5457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2" name="Freihand 51"/>
              <p14:cNvContentPartPr/>
              <p14:nvPr/>
            </p14:nvContentPartPr>
            <p14:xfrm>
              <a:off x="8374218" y="1347337"/>
              <a:ext cx="591120" cy="242640"/>
            </p14:xfrm>
          </p:contentPart>
        </mc:Choice>
        <mc:Fallback xmlns="">
          <p:pic>
            <p:nvPicPr>
              <p:cNvPr id="52" name="Freihand 5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64498" y="1328617"/>
                <a:ext cx="610560" cy="2804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714938" y="6236898"/>
            <a:ext cx="312845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u="sng" dirty="0" smtClean="0">
                <a:latin typeface="KSW Celeste" panose="02000503070000020003" pitchFamily="2" charset="0"/>
              </a:rPr>
              <a:t>spezielles </a:t>
            </a:r>
            <a:r>
              <a:rPr lang="de-DE" sz="1050" u="sng" dirty="0" err="1">
                <a:latin typeface="KSW Celeste" panose="02000503070000020003" pitchFamily="2" charset="0"/>
              </a:rPr>
              <a:t>t</a:t>
            </a:r>
            <a:r>
              <a:rPr lang="de-DE" sz="1050" u="sng" dirty="0" err="1" smtClean="0">
                <a:latin typeface="KSW Celeste" panose="02000503070000020003" pitchFamily="2" charset="0"/>
              </a:rPr>
              <a:t>agging</a:t>
            </a:r>
            <a:r>
              <a:rPr lang="de-DE" sz="1050" u="sng" dirty="0">
                <a:latin typeface="KSW Celeste" panose="02000503070000020003" pitchFamily="2" charset="0"/>
              </a:rPr>
              <a:t>:</a:t>
            </a:r>
            <a:r>
              <a:rPr lang="de-DE" sz="1050" dirty="0" smtClean="0">
                <a:latin typeface="KSW Celeste" panose="02000503070000020003" pitchFamily="2" charset="0"/>
              </a:rPr>
              <a:t> </a:t>
            </a:r>
            <a:r>
              <a:rPr lang="de-DE" sz="1050" dirty="0">
                <a:latin typeface="KSW Celeste" panose="02000503070000020003" pitchFamily="2" charset="0"/>
              </a:rPr>
              <a:t>&lt;</a:t>
            </a:r>
            <a:r>
              <a:rPr lang="de-DE" sz="1050" dirty="0" err="1">
                <a:latin typeface="KSW Celeste" panose="02000503070000020003" pitchFamily="2" charset="0"/>
              </a:rPr>
              <a:t>lb</a:t>
            </a:r>
            <a:r>
              <a:rPr lang="de-DE" sz="1050" dirty="0">
                <a:latin typeface="KSW Celeste" panose="02000503070000020003" pitchFamily="2" charset="0"/>
              </a:rPr>
              <a:t> </a:t>
            </a:r>
            <a:r>
              <a:rPr lang="de-DE" sz="1050" dirty="0" err="1">
                <a:latin typeface="KSW Celeste" panose="02000503070000020003" pitchFamily="2" charset="0"/>
              </a:rPr>
              <a:t>rendition</a:t>
            </a:r>
            <a:r>
              <a:rPr lang="de-DE" sz="1050" dirty="0">
                <a:latin typeface="KSW Celeste" panose="02000503070000020003" pitchFamily="2" charset="0"/>
              </a:rPr>
              <a:t>="</a:t>
            </a:r>
            <a:r>
              <a:rPr lang="de-DE" sz="1050" dirty="0" err="1">
                <a:latin typeface="KSW Celeste" panose="02000503070000020003" pitchFamily="2" charset="0"/>
              </a:rPr>
              <a:t>noHyphen</a:t>
            </a:r>
            <a:r>
              <a:rPr lang="de-DE" sz="1050" dirty="0" smtClean="0">
                <a:latin typeface="KSW Celeste" panose="02000503070000020003" pitchFamily="2" charset="0"/>
              </a:rPr>
              <a:t>"/&gt;</a:t>
            </a:r>
          </a:p>
          <a:p>
            <a:r>
              <a:rPr lang="de-DE" sz="1200" dirty="0">
                <a:latin typeface="KSW Celeste" panose="02000503070000020003" pitchFamily="2" charset="0"/>
              </a:rPr>
              <a:t>o</a:t>
            </a:r>
            <a:r>
              <a:rPr lang="de-DE" sz="1200" dirty="0" smtClean="0">
                <a:latin typeface="KSW Celeste" panose="02000503070000020003" pitchFamily="2" charset="0"/>
              </a:rPr>
              <a:t>der </a:t>
            </a:r>
            <a:r>
              <a:rPr lang="de-DE" sz="1200" dirty="0">
                <a:latin typeface="KSW Celeste" panose="02000503070000020003" pitchFamily="2" charset="0"/>
              </a:rPr>
              <a:t>&lt;</a:t>
            </a:r>
            <a:r>
              <a:rPr lang="de-DE" sz="1200" dirty="0" err="1">
                <a:latin typeface="KSW Celeste" panose="02000503070000020003" pitchFamily="2" charset="0"/>
              </a:rPr>
              <a:t>seg</a:t>
            </a:r>
            <a:r>
              <a:rPr lang="de-DE" sz="1200" dirty="0">
                <a:latin typeface="KSW Celeste" panose="02000503070000020003" pitchFamily="2" charset="0"/>
              </a:rPr>
              <a:t> type=“</a:t>
            </a:r>
            <a:r>
              <a:rPr lang="de-DE" sz="1200" dirty="0" err="1">
                <a:latin typeface="KSW Celeste" panose="02000503070000020003" pitchFamily="2" charset="0"/>
              </a:rPr>
              <a:t>salute</a:t>
            </a:r>
            <a:r>
              <a:rPr lang="de-DE" sz="1200" dirty="0">
                <a:latin typeface="KSW Celeste" panose="02000503070000020003" pitchFamily="2" charset="0"/>
              </a:rPr>
              <a:t>“&gt;</a:t>
            </a:r>
            <a:r>
              <a:rPr lang="de-DE" sz="1200" dirty="0" smtClean="0">
                <a:latin typeface="KSW Celeste" panose="02000503070000020003" pitchFamily="2" charset="0"/>
              </a:rPr>
              <a:t> </a:t>
            </a:r>
            <a:endParaRPr lang="de-DE" sz="1200" dirty="0">
              <a:latin typeface="KSW Celeste" panose="02000503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656"/>
          <a:stretch/>
        </p:blipFill>
        <p:spPr>
          <a:xfrm>
            <a:off x="778360" y="-1081506"/>
            <a:ext cx="10795820" cy="576671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8057072" y="4002658"/>
            <a:ext cx="3748047" cy="1923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b="1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Tabellencodierung mit XML, 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Sonderzeichen wie z.B. Akkoladen mit HTML, 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Feinauszeichnung in den Tabellenmit TUSTEP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 (z.B. Hochstellung #H:    #G:)</a:t>
            </a:r>
            <a:endParaRPr lang="de-DE" sz="1800" b="1" dirty="0" smtClean="0">
              <a:solidFill>
                <a:srgbClr val="0070C0"/>
              </a:solidFill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385243"/>
            <a:ext cx="4408098" cy="33536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7" y="3398808"/>
            <a:ext cx="4332563" cy="33571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21" y="155147"/>
            <a:ext cx="5512279" cy="33456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65298" y="212586"/>
            <a:ext cx="18144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Die Heraus-forderung der Kodierung komplexer Textstrukturen am Beispiel einer Tabelle aus dem Brief von Gottlob Karl Wilhelm </a:t>
            </a:r>
            <a:r>
              <a:rPr lang="de-DE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Friedrich Stein an Goethe vom 19.2.1786</a:t>
            </a:r>
            <a:endParaRPr lang="de-DE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9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71700" y="848689"/>
            <a:ext cx="10241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KSW Celeste" panose="02000503070000020003" pitchFamily="2" charset="0"/>
              </a:rPr>
              <a:t>Datenaufbereitung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 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- vor </a:t>
            </a:r>
            <a:r>
              <a:rPr lang="de-DE" sz="2000" dirty="0" smtClean="0">
                <a:latin typeface="KSW Celeste" panose="02000503070000020003" pitchFamily="2" charset="0"/>
              </a:rPr>
              <a:t>PROPYLÄEN</a:t>
            </a:r>
            <a:endParaRPr lang="de-DE" sz="2000" dirty="0">
              <a:latin typeface="KSW Celeste" panose="02000503070000020003" pitchFamily="2" charset="0"/>
            </a:endParaRPr>
          </a:p>
          <a:p>
            <a:r>
              <a:rPr lang="de-DE" sz="2000" dirty="0" err="1">
                <a:latin typeface="KSW Celeste" panose="02000503070000020003" pitchFamily="2" charset="0"/>
              </a:rPr>
              <a:t>Regestdaten</a:t>
            </a:r>
            <a:r>
              <a:rPr lang="de-DE" sz="2000" dirty="0">
                <a:latin typeface="KSW Celeste" panose="02000503070000020003" pitchFamily="2" charset="0"/>
              </a:rPr>
              <a:t> (XML und </a:t>
            </a:r>
            <a:r>
              <a:rPr lang="de-DE" sz="2000" dirty="0" err="1">
                <a:latin typeface="KSW Celeste" panose="02000503070000020003" pitchFamily="2" charset="0"/>
              </a:rPr>
              <a:t>Tustep</a:t>
            </a:r>
            <a:r>
              <a:rPr lang="de-DE" sz="2000" dirty="0">
                <a:latin typeface="KSW Celeste" panose="02000503070000020003" pitchFamily="2" charset="0"/>
              </a:rPr>
              <a:t>)	</a:t>
            </a:r>
            <a:r>
              <a:rPr lang="de-DE" sz="2000" dirty="0" smtClean="0">
                <a:latin typeface="KSW Celeste" panose="02000503070000020003" pitchFamily="2" charset="0"/>
              </a:rPr>
              <a:t>		-&gt; </a:t>
            </a:r>
            <a:r>
              <a:rPr lang="de-DE" sz="2000" dirty="0">
                <a:latin typeface="KSW Celeste" panose="02000503070000020003" pitchFamily="2" charset="0"/>
              </a:rPr>
              <a:t>Buchpublikation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			 </a:t>
            </a:r>
            <a:r>
              <a:rPr lang="de-DE" sz="2000" dirty="0" smtClean="0">
                <a:latin typeface="KSW Celeste" panose="02000503070000020003" pitchFamily="2" charset="0"/>
              </a:rPr>
              <a:t>              		-&gt; </a:t>
            </a:r>
            <a:r>
              <a:rPr lang="de-DE" sz="2000" dirty="0">
                <a:latin typeface="KSW Celeste" panose="02000503070000020003" pitchFamily="2" charset="0"/>
              </a:rPr>
              <a:t>Stiftungsdatenbank (Oracle)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 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- 1. Phase </a:t>
            </a:r>
            <a:r>
              <a:rPr lang="de-DE" sz="2000" dirty="0" smtClean="0">
                <a:latin typeface="KSW Celeste" panose="02000503070000020003" pitchFamily="2" charset="0"/>
              </a:rPr>
              <a:t>PROPYLÄEN</a:t>
            </a:r>
            <a:endParaRPr lang="de-DE" sz="2000" dirty="0">
              <a:latin typeface="KSW Celeste" panose="02000503070000020003" pitchFamily="2" charset="0"/>
            </a:endParaRPr>
          </a:p>
          <a:p>
            <a:r>
              <a:rPr lang="de-DE" sz="2000" dirty="0" err="1">
                <a:latin typeface="KSW Celeste" panose="02000503070000020003" pitchFamily="2" charset="0"/>
              </a:rPr>
              <a:t>Regestdaten</a:t>
            </a:r>
            <a:r>
              <a:rPr lang="de-DE" sz="2000" dirty="0">
                <a:latin typeface="KSW Celeste" panose="02000503070000020003" pitchFamily="2" charset="0"/>
              </a:rPr>
              <a:t> (TEI/XML und weniger </a:t>
            </a:r>
            <a:r>
              <a:rPr lang="de-DE" sz="2000" dirty="0" err="1">
                <a:latin typeface="KSW Celeste" panose="02000503070000020003" pitchFamily="2" charset="0"/>
              </a:rPr>
              <a:t>Tustep</a:t>
            </a:r>
            <a:r>
              <a:rPr lang="de-DE" sz="2000" dirty="0">
                <a:latin typeface="KSW Celeste" panose="02000503070000020003" pitchFamily="2" charset="0"/>
              </a:rPr>
              <a:t>)</a:t>
            </a:r>
          </a:p>
          <a:p>
            <a:r>
              <a:rPr lang="de-DE" sz="2000" dirty="0" smtClean="0">
                <a:latin typeface="KSW Celeste" panose="02000503070000020003" pitchFamily="2" charset="0"/>
              </a:rPr>
              <a:t>Transkriptionen </a:t>
            </a:r>
            <a:r>
              <a:rPr lang="de-DE" sz="2000" dirty="0">
                <a:latin typeface="KSW Celeste" panose="02000503070000020003" pitchFamily="2" charset="0"/>
              </a:rPr>
              <a:t>(TEI/XML, etwas </a:t>
            </a:r>
            <a:r>
              <a:rPr lang="de-DE" sz="2000" dirty="0" err="1">
                <a:latin typeface="KSW Celeste" panose="02000503070000020003" pitchFamily="2" charset="0"/>
              </a:rPr>
              <a:t>Tustep</a:t>
            </a:r>
            <a:r>
              <a:rPr lang="de-DE" sz="2000" dirty="0">
                <a:latin typeface="KSW Celeste" panose="02000503070000020003" pitchFamily="2" charset="0"/>
              </a:rPr>
              <a:t>)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 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- Ziel</a:t>
            </a:r>
          </a:p>
          <a:p>
            <a:r>
              <a:rPr lang="de-DE" sz="2000" dirty="0" err="1">
                <a:latin typeface="KSW Celeste" panose="02000503070000020003" pitchFamily="2" charset="0"/>
              </a:rPr>
              <a:t>Regestdaten</a:t>
            </a:r>
            <a:r>
              <a:rPr lang="de-DE" sz="2000" dirty="0">
                <a:latin typeface="KSW Celeste" panose="02000503070000020003" pitchFamily="2" charset="0"/>
              </a:rPr>
              <a:t> (TEI/XML)		</a:t>
            </a:r>
            <a:r>
              <a:rPr lang="de-DE" sz="2000" dirty="0" smtClean="0">
                <a:latin typeface="KSW Celeste" panose="02000503070000020003" pitchFamily="2" charset="0"/>
              </a:rPr>
              <a:t>		-&gt; </a:t>
            </a:r>
            <a:r>
              <a:rPr lang="de-DE" sz="2000" dirty="0">
                <a:latin typeface="KSW Celeste" panose="02000503070000020003" pitchFamily="2" charset="0"/>
              </a:rPr>
              <a:t>Buchpublikation</a:t>
            </a:r>
          </a:p>
          <a:p>
            <a:r>
              <a:rPr lang="de-DE" sz="2000" dirty="0" smtClean="0">
                <a:latin typeface="KSW Celeste" panose="02000503070000020003" pitchFamily="2" charset="0"/>
              </a:rPr>
              <a:t>Transkriptionen </a:t>
            </a:r>
            <a:r>
              <a:rPr lang="de-DE" sz="2000" dirty="0">
                <a:latin typeface="KSW Celeste" panose="02000503070000020003" pitchFamily="2" charset="0"/>
              </a:rPr>
              <a:t>(TEI/XML)	</a:t>
            </a:r>
            <a:r>
              <a:rPr lang="de-DE" sz="2000" dirty="0" smtClean="0">
                <a:latin typeface="KSW Celeste" panose="02000503070000020003" pitchFamily="2" charset="0"/>
              </a:rPr>
              <a:t>		-&gt; </a:t>
            </a:r>
            <a:r>
              <a:rPr lang="de-DE" sz="2000" dirty="0" err="1">
                <a:latin typeface="KSW Celeste" panose="02000503070000020003" pitchFamily="2" charset="0"/>
              </a:rPr>
              <a:t>Propyläenplattform</a:t>
            </a:r>
            <a:endParaRPr lang="de-DE" sz="2000" dirty="0">
              <a:latin typeface="KSW Celeste" panose="02000503070000020003" pitchFamily="2" charset="0"/>
            </a:endParaRPr>
          </a:p>
          <a:p>
            <a:r>
              <a:rPr lang="de-DE" sz="2000" dirty="0">
                <a:latin typeface="KSW Celeste" panose="02000503070000020003" pitchFamily="2" charset="0"/>
              </a:rPr>
              <a:t>			</a:t>
            </a:r>
            <a:r>
              <a:rPr lang="de-DE" sz="2000">
                <a:latin typeface="KSW Celeste" panose="02000503070000020003" pitchFamily="2" charset="0"/>
              </a:rPr>
              <a:t>	</a:t>
            </a:r>
            <a:r>
              <a:rPr lang="de-DE" sz="2000" smtClean="0">
                <a:latin typeface="KSW Celeste" panose="02000503070000020003" pitchFamily="2" charset="0"/>
              </a:rPr>
              <a:t>		-&gt; </a:t>
            </a:r>
            <a:r>
              <a:rPr lang="de-DE" sz="2000" dirty="0">
                <a:latin typeface="KSW Celeste" panose="02000503070000020003" pitchFamily="2" charset="0"/>
              </a:rPr>
              <a:t>Stiftungsdatenbank(?)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8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276951"/>
            <a:ext cx="3074116" cy="52369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85" y="276951"/>
            <a:ext cx="6627227" cy="438946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822128" y="4867612"/>
            <a:ext cx="595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KSW Celeste" panose="02000503070000020003" pitchFamily="2" charset="0"/>
              </a:rPr>
              <a:t>Eingegangene Briefe an Goethe, Oktober bis Dezember 1818, in: GSA 28/80</a:t>
            </a:r>
            <a:endParaRPr lang="de-DE" dirty="0">
              <a:latin typeface="KSW Celeste" panose="02000503070000020003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9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71700" y="1811546"/>
            <a:ext cx="10241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KSW Celeste" panose="02000503070000020003" pitchFamily="2" charset="0"/>
              </a:rPr>
              <a:t>zusätzliche Arbeitsschritte in der 1. Phase</a:t>
            </a:r>
          </a:p>
          <a:p>
            <a:r>
              <a:rPr lang="de-DE" sz="2000" dirty="0">
                <a:latin typeface="KSW Celeste" panose="02000503070000020003" pitchFamily="2" charset="0"/>
              </a:rPr>
              <a:t> </a:t>
            </a:r>
          </a:p>
          <a:p>
            <a:r>
              <a:rPr lang="de-DE" sz="2000" dirty="0" smtClean="0">
                <a:latin typeface="KSW Celeste" panose="02000503070000020003" pitchFamily="2" charset="0"/>
              </a:rPr>
              <a:t>1. Transformation </a:t>
            </a:r>
            <a:r>
              <a:rPr lang="de-DE" sz="2000" dirty="0">
                <a:latin typeface="KSW Celeste" panose="02000503070000020003" pitchFamily="2" charset="0"/>
              </a:rPr>
              <a:t>(XML-&gt; TEI/XML, Datumsangaben nach ISO-Standard</a:t>
            </a:r>
            <a:r>
              <a:rPr lang="de-DE" sz="2000" dirty="0" smtClean="0">
                <a:latin typeface="KSW Celeste" panose="02000503070000020003" pitchFamily="2" charset="0"/>
              </a:rPr>
              <a:t>)</a:t>
            </a:r>
          </a:p>
          <a:p>
            <a:endParaRPr lang="de-DE" sz="2000" dirty="0">
              <a:latin typeface="KSW Celeste" panose="02000503070000020003" pitchFamily="2" charset="0"/>
            </a:endParaRPr>
          </a:p>
          <a:p>
            <a:r>
              <a:rPr lang="de-DE" sz="2000" dirty="0">
                <a:latin typeface="KSW Celeste" panose="02000503070000020003" pitchFamily="2" charset="0"/>
              </a:rPr>
              <a:t>2. </a:t>
            </a:r>
            <a:r>
              <a:rPr lang="de-DE" sz="2000" dirty="0" smtClean="0">
                <a:latin typeface="KSW Celeste" panose="02000503070000020003" pitchFamily="2" charset="0"/>
              </a:rPr>
              <a:t>Korrektur </a:t>
            </a:r>
            <a:r>
              <a:rPr lang="de-DE" sz="2000" dirty="0">
                <a:latin typeface="KSW Celeste" panose="02000503070000020003" pitchFamily="2" charset="0"/>
              </a:rPr>
              <a:t>(OCR) und Angleichen (langer Erscheinungszeitraum</a:t>
            </a:r>
            <a:r>
              <a:rPr lang="de-DE" sz="2000" dirty="0" smtClean="0">
                <a:latin typeface="KSW Celeste" panose="02000503070000020003" pitchFamily="2" charset="0"/>
              </a:rPr>
              <a:t>)</a:t>
            </a:r>
          </a:p>
          <a:p>
            <a:endParaRPr lang="de-DE" sz="2000" dirty="0">
              <a:latin typeface="KSW Celeste" panose="02000503070000020003" pitchFamily="2" charset="0"/>
            </a:endParaRPr>
          </a:p>
          <a:p>
            <a:r>
              <a:rPr lang="de-DE" sz="2000" dirty="0">
                <a:latin typeface="KSW Celeste" panose="02000503070000020003" pitchFamily="2" charset="0"/>
              </a:rPr>
              <a:t>3. Anreichern (GND, </a:t>
            </a:r>
            <a:r>
              <a:rPr lang="de-DE" sz="2000" dirty="0" err="1">
                <a:latin typeface="KSW Celeste" panose="02000503070000020003" pitchFamily="2" charset="0"/>
              </a:rPr>
              <a:t>Siglenverzeichnis</a:t>
            </a:r>
            <a:r>
              <a:rPr lang="de-DE" sz="2000" dirty="0" smtClean="0">
                <a:latin typeface="KSW Celeste" panose="02000503070000020003" pitchFamily="2" charset="0"/>
              </a:rPr>
              <a:t>)</a:t>
            </a:r>
            <a:endParaRPr lang="de-DE" sz="2000" dirty="0">
              <a:latin typeface="KSW Celeste" panose="02000503070000020003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5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2" y="0"/>
            <a:ext cx="10112896" cy="592634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5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0" y="970529"/>
            <a:ext cx="10112400" cy="3730777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7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0" y="972000"/>
            <a:ext cx="10112400" cy="341088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2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379562" y="1811546"/>
            <a:ext cx="11425557" cy="4114801"/>
          </a:xfrm>
        </p:spPr>
        <p:txBody>
          <a:bodyPr>
            <a:normAutofit/>
          </a:bodyPr>
          <a:lstStyle/>
          <a:p>
            <a:endParaRPr lang="de-DE" b="1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0" y="972000"/>
            <a:ext cx="10112400" cy="447412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3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1948" y="1686755"/>
            <a:ext cx="1149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KSW Celeste" panose="02000503070000020003" pitchFamily="2" charset="0"/>
              </a:rPr>
              <a:t>Fazit: Der Einsatz von TUSTEP. „Briefe an Goethe“ in den PROPYLÄEN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2" r="3127"/>
          <a:stretch/>
        </p:blipFill>
        <p:spPr>
          <a:xfrm>
            <a:off x="0" y="-4939"/>
            <a:ext cx="2264509" cy="14075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-9525"/>
            <a:ext cx="2154455" cy="14125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t="541" b="515"/>
          <a:stretch/>
        </p:blipFill>
        <p:spPr>
          <a:xfrm>
            <a:off x="6478805" y="1"/>
            <a:ext cx="3030320" cy="14026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-2030" t="6773" r="42641" b="-632"/>
          <a:stretch/>
        </p:blipFill>
        <p:spPr>
          <a:xfrm>
            <a:off x="2187257" y="0"/>
            <a:ext cx="2171700" cy="141253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60089" y="2422643"/>
            <a:ext cx="43338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KSW Celeste" panose="02000503070000020003" pitchFamily="2" charset="0"/>
              </a:rPr>
              <a:t>Vorteile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KSW Celeste" panose="02000503070000020003" pitchFamily="2" charset="0"/>
              </a:rPr>
              <a:t>Bearbeitung großer Datenmengen innerhalb einer einzigen Datei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KSW Celeste" panose="02000503070000020003" pitchFamily="2" charset="0"/>
              </a:rPr>
              <a:t>Analyse von Tag-Inhalten (Datenhygiene)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KSW Celeste" panose="02000503070000020003" pitchFamily="2" charset="0"/>
              </a:rPr>
              <a:t>TEI kompatibel</a:t>
            </a:r>
          </a:p>
          <a:p>
            <a:pPr algn="ctr"/>
            <a:endParaRPr lang="de-DE" sz="2000" b="1" dirty="0" smtClean="0">
              <a:latin typeface="KSW Celeste" panose="02000503070000020003" pitchFamily="2" charset="0"/>
            </a:endParaRPr>
          </a:p>
          <a:p>
            <a:pPr algn="ctr"/>
            <a:r>
              <a:rPr lang="de-DE" sz="2000" b="1" dirty="0" smtClean="0">
                <a:latin typeface="KSW Celeste" panose="02000503070000020003" pitchFamily="2" charset="0"/>
              </a:rPr>
              <a:t>Herausforderungen</a:t>
            </a:r>
            <a:endParaRPr lang="de-DE" sz="2000" b="1" dirty="0">
              <a:latin typeface="KSW Celeste" panose="0200050307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KSW Celeste" panose="02000503070000020003" pitchFamily="2" charset="0"/>
              </a:rPr>
              <a:t>Kollaboratives</a:t>
            </a:r>
            <a:r>
              <a:rPr lang="de-DE" sz="2000" dirty="0">
                <a:latin typeface="KSW Celeste" panose="02000503070000020003" pitchFamily="2" charset="0"/>
              </a:rPr>
              <a:t> Arbeiten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KSW Celeste" panose="02000503070000020003" pitchFamily="2" charset="0"/>
              </a:rPr>
              <a:t>Validierung des Schemas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KSW Celeste" panose="02000503070000020003" pitchFamily="2" charset="0"/>
              </a:rPr>
              <a:t>Einbindung von </a:t>
            </a:r>
            <a:r>
              <a:rPr lang="de-DE" sz="2000" dirty="0" err="1">
                <a:latin typeface="KSW Celeste" panose="02000503070000020003" pitchFamily="2" charset="0"/>
              </a:rPr>
              <a:t>Digitalisaten</a:t>
            </a:r>
            <a:endParaRPr lang="de-DE" sz="2000" dirty="0">
              <a:latin typeface="KSW Celeste" panose="0200050307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124" y="-9524"/>
            <a:ext cx="2682875" cy="142170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4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9A323-BF7F-49B9-8223-36369A1C8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1704974"/>
            <a:ext cx="8524995" cy="220027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Vom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Buch zur digitalen 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Plattform. </a:t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Briefe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an Goethe in den 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/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„PROPYLÄEN.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Goethes </a:t>
            </a:r>
            <a:r>
              <a:rPr lang="de-DE" sz="3200" dirty="0" err="1" smtClean="0">
                <a:solidFill>
                  <a:srgbClr val="0070C0"/>
                </a:solidFill>
                <a:latin typeface="KSW Celeste" panose="02000503070000020003" pitchFamily="2" charset="0"/>
              </a:rPr>
              <a:t>Biographica</a:t>
            </a: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“.</a:t>
            </a:r>
            <a:b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</a:b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Ein </a:t>
            </a:r>
            <a:r>
              <a:rPr lang="de-DE" sz="3200" dirty="0">
                <a:solidFill>
                  <a:srgbClr val="0070C0"/>
                </a:solidFill>
                <a:latin typeface="KSW Celeste" panose="02000503070000020003" pitchFamily="2" charset="0"/>
              </a:rPr>
              <a:t>Werkstattbericht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881668E-9AD6-4BC9-BF5F-9DCF925AB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>
                <a:solidFill>
                  <a:srgbClr val="0070C0"/>
                </a:solidFill>
                <a:latin typeface="KSW Celeste" panose="02000503070000020003" pitchFamily="2" charset="0"/>
              </a:rPr>
              <a:t>5</a:t>
            </a:r>
            <a:r>
              <a:rPr lang="de-DE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. Oktober 2021</a:t>
            </a:r>
            <a:endParaRPr lang="de-DE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599A323-BF7F-49B9-8223-36369A1C894F}"/>
              </a:ext>
            </a:extLst>
          </p:cNvPr>
          <p:cNvSpPr txBox="1">
            <a:spLocks/>
          </p:cNvSpPr>
          <p:nvPr/>
        </p:nvSpPr>
        <p:spPr>
          <a:xfrm>
            <a:off x="3943230" y="4079660"/>
            <a:ext cx="8524995" cy="771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ts val="7500"/>
              </a:lnSpc>
              <a:spcBef>
                <a:spcPct val="0"/>
              </a:spcBef>
              <a:buNone/>
              <a:defRPr sz="6375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3200" dirty="0" smtClean="0">
                <a:solidFill>
                  <a:srgbClr val="0070C0"/>
                </a:solidFill>
                <a:latin typeface="KSW Celeste" panose="02000503070000020003" pitchFamily="2" charset="0"/>
              </a:rPr>
              <a:t>Vielen Dank für Ihre Aufmerksamkeit!</a:t>
            </a:r>
            <a:endParaRPr lang="de-DE" sz="3200" dirty="0">
              <a:solidFill>
                <a:srgbClr val="0070C0"/>
              </a:solidFill>
              <a:latin typeface="KSW Celeste" panose="0200050307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0538" cy="564035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460538" y="151440"/>
            <a:ext cx="373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KSW Celeste" panose="02000503070000020003" pitchFamily="2" charset="0"/>
              </a:rPr>
              <a:t>Briefe an Goethe. Gesamtausgabe in </a:t>
            </a:r>
            <a:r>
              <a:rPr lang="de-DE" dirty="0" err="1" smtClean="0">
                <a:latin typeface="KSW Celeste" panose="02000503070000020003" pitchFamily="2" charset="0"/>
              </a:rPr>
              <a:t>Regestform</a:t>
            </a:r>
            <a:r>
              <a:rPr lang="de-DE" dirty="0" smtClean="0">
                <a:latin typeface="KSW Celeste" panose="02000503070000020003" pitchFamily="2" charset="0"/>
              </a:rPr>
              <a:t>. Bd. 1–9. (1764–1822). Weimar 1980ff. (RA)</a:t>
            </a:r>
            <a:endParaRPr lang="de-DE" dirty="0">
              <a:latin typeface="KSW Celeste" panose="02000503070000020003" pitchFamily="2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27723"/>
              </p:ext>
            </p:extLst>
          </p:nvPr>
        </p:nvGraphicFramePr>
        <p:xfrm>
          <a:off x="8769427" y="1492920"/>
          <a:ext cx="3168133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1828">
                  <a:extLst>
                    <a:ext uri="{9D8B030D-6E8A-4147-A177-3AD203B41FA5}">
                      <a16:colId xmlns:a16="http://schemas.microsoft.com/office/drawing/2014/main" val="984783758"/>
                    </a:ext>
                  </a:extLst>
                </a:gridCol>
                <a:gridCol w="1216305">
                  <a:extLst>
                    <a:ext uri="{9D8B030D-6E8A-4147-A177-3AD203B41FA5}">
                      <a16:colId xmlns:a16="http://schemas.microsoft.com/office/drawing/2014/main" val="11698271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Band (Erscheinungsjahr)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Zeitraum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396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1 (1980)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1764-1795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99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2 (1981)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1796-1798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057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3 (1983)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1799-1801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73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4 (1988)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1802-1804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27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5 (1992)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1805-1810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560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Ergänzungsband (1995)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zu RA 1-5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64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6 (2000)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1811-1815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467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7 (2004)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1816-1817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84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8 (2011)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1818-1819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60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9 (2017)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1820-1822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703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RA 10 (in Bearbeitung)</a:t>
                      </a:r>
                      <a:endParaRPr lang="de-DE" sz="1400" b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KSW Celeste" panose="02000503070000020003" pitchFamily="2" charset="0"/>
                        </a:rPr>
                        <a:t>1823-1824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KSW Celeste" panose="0200050307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82501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0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47" y="840014"/>
            <a:ext cx="3574198" cy="48824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707" y="840013"/>
            <a:ext cx="3364735" cy="488246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361252" y="970146"/>
            <a:ext cx="352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KSW Celeste" panose="02000503070000020003" pitchFamily="2" charset="0"/>
              </a:rPr>
              <a:t>Regestausgabe</a:t>
            </a:r>
            <a:r>
              <a:rPr lang="de-DE" sz="2000" dirty="0" smtClean="0">
                <a:latin typeface="KSW Celeste" panose="02000503070000020003" pitchFamily="2" charset="0"/>
              </a:rPr>
              <a:t> Briefe an Goethe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688191" y="2283274"/>
            <a:ext cx="1394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KSW Celeste" panose="02000503070000020003" pitchFamily="2" charset="0"/>
              </a:rPr>
              <a:t>Regesten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R.-Kopf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R.-Text</a:t>
            </a:r>
            <a:endParaRPr lang="de-DE" dirty="0">
              <a:latin typeface="KSW Celeste" panose="02000503070000020003" pitchFamily="2" charset="0"/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082572" y="2265584"/>
            <a:ext cx="1892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KSW Celeste" panose="02000503070000020003" pitchFamily="2" charset="0"/>
              </a:rPr>
              <a:t>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Personen</a:t>
            </a:r>
            <a:endParaRPr lang="de-DE" dirty="0">
              <a:latin typeface="KSW Celeste" panose="0200050307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KSW Celeste" panose="02000503070000020003" pitchFamily="2" charset="0"/>
              </a:rPr>
              <a:t>Goethe-Werke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KSW Celeste" panose="02000503070000020003" pitchFamily="2" charset="0"/>
              </a:rPr>
              <a:t>allgemeine </a:t>
            </a:r>
            <a:r>
              <a:rPr lang="de-DE" dirty="0" smtClean="0">
                <a:latin typeface="KSW Celeste" panose="02000503070000020003" pitchFamily="2" charset="0"/>
              </a:rPr>
              <a:t>Werke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KSW Celeste" panose="02000503070000020003" pitchFamily="2" charset="0"/>
              </a:rPr>
              <a:t>Absendeorte</a:t>
            </a:r>
            <a:endParaRPr lang="de-DE" dirty="0">
              <a:latin typeface="KSW Celeste" panose="02000503070000020003" pitchFamily="2" charset="0"/>
            </a:endParaRPr>
          </a:p>
          <a:p>
            <a:endParaRPr lang="de-DE" dirty="0"/>
          </a:p>
        </p:txBody>
      </p:sp>
      <p:sp>
        <p:nvSpPr>
          <p:cNvPr id="13" name="Pfeil nach unten 12"/>
          <p:cNvSpPr/>
          <p:nvPr/>
        </p:nvSpPr>
        <p:spPr>
          <a:xfrm rot="1620000" flipH="1">
            <a:off x="5676615" y="1436400"/>
            <a:ext cx="72000" cy="88684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/>
          <p:cNvSpPr/>
          <p:nvPr/>
        </p:nvSpPr>
        <p:spPr>
          <a:xfrm rot="-1620000" flipH="1">
            <a:off x="6576524" y="1436127"/>
            <a:ext cx="72000" cy="886849"/>
          </a:xfrm>
          <a:prstGeom prst="down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325202" y="4304287"/>
            <a:ext cx="3593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KSW Celeste" panose="02000503070000020003" pitchFamily="2" charset="0"/>
              </a:rPr>
              <a:t>Banderstellung</a:t>
            </a:r>
          </a:p>
          <a:p>
            <a:pPr algn="ctr"/>
            <a:r>
              <a:rPr lang="de-DE" dirty="0" smtClean="0">
                <a:latin typeface="KSW Celeste" panose="02000503070000020003" pitchFamily="2" charset="0"/>
              </a:rPr>
              <a:t>Bd. 1–5:  Bleisatz</a:t>
            </a:r>
          </a:p>
          <a:p>
            <a:pPr algn="ctr"/>
            <a:r>
              <a:rPr lang="de-DE" dirty="0">
                <a:latin typeface="KSW Celeste" panose="02000503070000020003" pitchFamily="2" charset="0"/>
              </a:rPr>
              <a:t>s</a:t>
            </a:r>
            <a:r>
              <a:rPr lang="de-DE" dirty="0" smtClean="0">
                <a:latin typeface="KSW Celeste" panose="02000503070000020003" pitchFamily="2" charset="0"/>
              </a:rPr>
              <a:t>eit Bd. 6: TUSTEP</a:t>
            </a:r>
            <a:endParaRPr lang="de-DE" dirty="0">
              <a:latin typeface="KSW Celeste" panose="02000503070000020003" pitchFamily="2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6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7179" cy="4953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5544" t="73600"/>
          <a:stretch/>
        </p:blipFill>
        <p:spPr>
          <a:xfrm>
            <a:off x="5334000" y="3125210"/>
            <a:ext cx="6848474" cy="281839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116469" y="341940"/>
            <a:ext cx="373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>
                <a:latin typeface="KSW Celeste" panose="02000503070000020003" pitchFamily="2" charset="0"/>
              </a:rPr>
              <a:t>Briefe an Goethe. Gesamtausgabe in </a:t>
            </a:r>
            <a:r>
              <a:rPr lang="de-DE" dirty="0" err="1" smtClean="0">
                <a:latin typeface="KSW Celeste" panose="02000503070000020003" pitchFamily="2" charset="0"/>
              </a:rPr>
              <a:t>Regestform</a:t>
            </a:r>
            <a:r>
              <a:rPr lang="de-DE" dirty="0" smtClean="0">
                <a:latin typeface="KSW Celeste" panose="02000503070000020003" pitchFamily="2" charset="0"/>
              </a:rPr>
              <a:t>. Bd. 1. Weimar 1980.</a:t>
            </a:r>
            <a:endParaRPr lang="de-DE" dirty="0">
              <a:latin typeface="KSW Celeste" panose="02000503070000020003" pitchFamily="2" charset="0"/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5426870" y="4356893"/>
            <a:ext cx="323850" cy="960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5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/>
          <a:srcRect b="515"/>
          <a:stretch/>
        </p:blipFill>
        <p:spPr>
          <a:xfrm>
            <a:off x="0" y="0"/>
            <a:ext cx="12192000" cy="566600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483768" y="5987018"/>
            <a:ext cx="7577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latin typeface="KSW Celeste" panose="02000503070000020003" pitchFamily="2" charset="0"/>
              </a:rPr>
              <a:t>p</a:t>
            </a:r>
            <a:r>
              <a:rPr lang="de-DE" dirty="0" smtClean="0">
                <a:latin typeface="KSW Celeste" panose="02000503070000020003" pitchFamily="2" charset="0"/>
              </a:rPr>
              <a:t>rojektinternes </a:t>
            </a:r>
            <a:r>
              <a:rPr lang="de-DE" dirty="0" err="1" smtClean="0">
                <a:latin typeface="KSW Celeste" panose="02000503070000020003" pitchFamily="2" charset="0"/>
              </a:rPr>
              <a:t>Tagging</a:t>
            </a:r>
            <a:r>
              <a:rPr lang="de-DE" dirty="0" smtClean="0">
                <a:latin typeface="KSW Celeste" panose="02000503070000020003" pitchFamily="2" charset="0"/>
              </a:rPr>
              <a:t> für die Banderstellung; </a:t>
            </a:r>
            <a:r>
              <a:rPr lang="de-DE" dirty="0">
                <a:latin typeface="KSW Celeste" panose="02000503070000020003" pitchFamily="2" charset="0"/>
              </a:rPr>
              <a:t>RA 9 Nr. 289 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1009650" y="148563"/>
            <a:ext cx="11871" cy="19136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021521" y="2781300"/>
            <a:ext cx="0" cy="1004196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021521" y="3785496"/>
            <a:ext cx="11279" cy="1443729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24711" y="250684"/>
            <a:ext cx="353943" cy="17093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1100" dirty="0" err="1" smtClean="0">
                <a:latin typeface="KSW Celeste" panose="02000503070000020003" pitchFamily="2" charset="0"/>
              </a:rPr>
              <a:t>Regestkopf</a:t>
            </a:r>
            <a:endParaRPr lang="de-DE" sz="1100" dirty="0" smtClean="0">
              <a:latin typeface="KSW Celeste" panose="02000503070000020003" pitchFamily="2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24711" y="2406235"/>
            <a:ext cx="353943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1100" dirty="0" smtClean="0">
                <a:latin typeface="KSW Celeste" panose="02000503070000020003" pitchFamily="2" charset="0"/>
              </a:rPr>
              <a:t>Regest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4712" y="3498896"/>
            <a:ext cx="353943" cy="20114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DE" sz="1100" dirty="0" smtClean="0">
                <a:latin typeface="KSW Celeste" panose="02000503070000020003" pitchFamily="2" charset="0"/>
              </a:rPr>
              <a:t>Registerpositionen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5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0"/>
            <a:ext cx="5181600" cy="56310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2001" y="4399919"/>
            <a:ext cx="62483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KSW Celeste" panose="02000503070000020003" pitchFamily="2" charset="0"/>
              </a:rPr>
              <a:t>Stiftungsnormdatenbank der Klassik Stiftung Weimar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Personen,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SW Celeste" panose="02000503070000020003" pitchFamily="2" charset="0"/>
              </a:rPr>
              <a:t>Orte</a:t>
            </a:r>
            <a:r>
              <a:rPr lang="de-DE" dirty="0" smtClean="0">
                <a:latin typeface="KSW Celeste" panose="02000503070000020003" pitchFamily="2" charset="0"/>
              </a:rPr>
              <a:t>, </a:t>
            </a:r>
            <a:r>
              <a:rPr lang="de-DE" dirty="0" smtClean="0">
                <a:solidFill>
                  <a:srgbClr val="C0C0C0"/>
                </a:solidFill>
                <a:latin typeface="KSW Celeste" panose="02000503070000020003" pitchFamily="2" charset="0"/>
              </a:rPr>
              <a:t>Werke</a:t>
            </a:r>
            <a:r>
              <a:rPr lang="de-DE" dirty="0" smtClean="0">
                <a:latin typeface="KSW Celeste" panose="02000503070000020003" pitchFamily="2" charset="0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GND-</a:t>
            </a:r>
            <a:r>
              <a:rPr lang="de-DE" dirty="0" err="1" smtClean="0">
                <a:latin typeface="KSW Celeste" panose="02000503070000020003" pitchFamily="2" charset="0"/>
              </a:rPr>
              <a:t>Referenzierung</a:t>
            </a:r>
            <a:endParaRPr lang="de-DE" dirty="0" smtClean="0">
              <a:latin typeface="KSW Celeste" panose="0200050307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KSW Celeste" panose="02000503070000020003" pitchFamily="2" charset="0"/>
              </a:rPr>
              <a:t>Schnittstelle für Export in GND</a:t>
            </a:r>
            <a:r>
              <a:rPr lang="de-DE" dirty="0" smtClean="0"/>
              <a:t>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6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00050" y="412617"/>
            <a:ext cx="1149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KSW Celeste" panose="02000503070000020003" pitchFamily="2" charset="0"/>
              </a:rPr>
              <a:t>Briefe an Goethe – online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859" y="2332123"/>
            <a:ext cx="401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KSW Celeste" panose="02000503070000020003" pitchFamily="2" charset="0"/>
              </a:rPr>
              <a:t>Regesten</a:t>
            </a:r>
            <a:endParaRPr lang="de-DE" sz="2000" dirty="0">
              <a:latin typeface="KSW Celeste" panose="02000503070000020003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87" y="1011323"/>
            <a:ext cx="7927862" cy="39321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867025"/>
            <a:ext cx="3679240" cy="205740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7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63600" y="1011600"/>
            <a:ext cx="7927200" cy="39312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00050" y="412617"/>
            <a:ext cx="1149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KSW Celeste" panose="02000503070000020003" pitchFamily="2" charset="0"/>
              </a:rPr>
              <a:t>Briefe an Goethe – online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4225" y="3613575"/>
            <a:ext cx="401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KSW Celeste" panose="02000503070000020003" pitchFamily="2" charset="0"/>
              </a:rPr>
              <a:t>Register</a:t>
            </a:r>
            <a:endParaRPr lang="de-DE" sz="2000" dirty="0">
              <a:latin typeface="KSW Celeste" panose="02000503070000020003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00" y="4078682"/>
            <a:ext cx="3679200" cy="84506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86AB-F58B-4CEF-8D4C-7DAB07B7F1B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6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690</Words>
  <Application>Microsoft Office PowerPoint</Application>
  <PresentationFormat>Breitbild</PresentationFormat>
  <Paragraphs>165</Paragraphs>
  <Slides>26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Book Antiqua</vt:lpstr>
      <vt:lpstr>Calibri</vt:lpstr>
      <vt:lpstr>Calibri Light</vt:lpstr>
      <vt:lpstr>KSW Celeste</vt:lpstr>
      <vt:lpstr>Madera Medium</vt:lpstr>
      <vt:lpstr>Times New Roman</vt:lpstr>
      <vt:lpstr>Office</vt:lpstr>
      <vt:lpstr>Vom Buch zur digitalen Plattform.  Briefe an Goethe in den  „PROPYLÄEN. Goethes Biographica“. Ein Werkstattbericht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Vom Buch zur digitalen Plattform.  Briefe an Goethe in den  „PROPYLÄEN. Goethes Biographica“. Ein Werkstattbericht</vt:lpstr>
    </vt:vector>
  </TitlesOfParts>
  <Company>Klassik Stiftung Weimar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Vom Buch zur digitalen Plattform. Briefe an Goethe in den „PROPYLÄEN. Goethes Biographica“ – Ein Werkstattbericht</dc:title>
  <dc:creator>Hain, Christian</dc:creator>
  <cp:lastModifiedBy>Brys, Jenny</cp:lastModifiedBy>
  <cp:revision>91</cp:revision>
  <dcterms:created xsi:type="dcterms:W3CDTF">2021-09-29T11:28:42Z</dcterms:created>
  <dcterms:modified xsi:type="dcterms:W3CDTF">2021-10-05T11:31:17Z</dcterms:modified>
</cp:coreProperties>
</file>